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26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28412" y="1699141"/>
            <a:ext cx="7887176" cy="2322790"/>
          </a:xfrm>
          <a:prstGeom prst="rect">
            <a:avLst/>
          </a:prstGeom>
          <a:noFill/>
          <a:ln/>
        </p:spPr>
        <p:txBody>
          <a:bodyPr wrap="square" rtlCol="0" anchor="t"/>
          <a:lstStyle/>
          <a:p>
            <a:pPr marL="0" indent="0">
              <a:lnSpc>
                <a:spcPts val="6097"/>
              </a:lnSpc>
              <a:buNone/>
            </a:pPr>
            <a:r>
              <a:rPr lang="en-US" sz="4878" b="1" dirty="0">
                <a:solidFill>
                  <a:srgbClr val="000000"/>
                </a:solidFill>
                <a:latin typeface="p22-mackinac-pro" pitchFamily="34" charset="0"/>
                <a:ea typeface="p22-mackinac-pro" pitchFamily="34" charset="-122"/>
                <a:cs typeface="p22-mackinac-pro" pitchFamily="34" charset="-120"/>
              </a:rPr>
              <a:t>Introduction to Azure Multi-Factor Authentication (MFA)</a:t>
            </a:r>
            <a:endParaRPr lang="en-US" sz="4878" dirty="0"/>
          </a:p>
        </p:txBody>
      </p:sp>
      <p:sp>
        <p:nvSpPr>
          <p:cNvPr id="6" name="Text 2"/>
          <p:cNvSpPr/>
          <p:nvPr/>
        </p:nvSpPr>
        <p:spPr>
          <a:xfrm>
            <a:off x="628412" y="4291251"/>
            <a:ext cx="7887176" cy="1723073"/>
          </a:xfrm>
          <a:prstGeom prst="rect">
            <a:avLst/>
          </a:prstGeom>
          <a:noFill/>
          <a:ln/>
        </p:spPr>
        <p:txBody>
          <a:bodyPr wrap="square" rtlCol="0" anchor="t"/>
          <a:lstStyle/>
          <a:p>
            <a:pPr marL="0" indent="0">
              <a:lnSpc>
                <a:spcPts val="2262"/>
              </a:lnSpc>
              <a:buNone/>
            </a:pPr>
            <a:r>
              <a:rPr lang="en-US" sz="1414" dirty="0">
                <a:solidFill>
                  <a:srgbClr val="272525"/>
                </a:solidFill>
                <a:latin typeface="Eudoxus Sans" pitchFamily="34" charset="0"/>
                <a:ea typeface="Eudoxus Sans" pitchFamily="34" charset="-122"/>
                <a:cs typeface="Eudoxus Sans" pitchFamily="34" charset="-120"/>
              </a:rPr>
              <a:t>Azure Multi-Factor Authentication (MFA) is a powerful security feature provided by Microsoft Azure that adds an extra layer of protection to user sign-ins and transactions. By requiring users to provide two or more forms of authentication, Azure MFA helps prevent unauthorized access and safeguard your organization's sensitive data and resources. This introduction will provide an overview of the benefits of Azure MFA and guide you through the process of enabling, configuring, and managing it within your Azure environment.</a:t>
            </a:r>
            <a:endParaRPr lang="en-US" sz="1414" dirty="0"/>
          </a:p>
        </p:txBody>
      </p:sp>
      <p:sp>
        <p:nvSpPr>
          <p:cNvPr id="7" name="Shape 3"/>
          <p:cNvSpPr/>
          <p:nvPr/>
        </p:nvSpPr>
        <p:spPr>
          <a:xfrm>
            <a:off x="628412" y="6229707"/>
            <a:ext cx="287179" cy="287179"/>
          </a:xfrm>
          <a:prstGeom prst="roundRect">
            <a:avLst>
              <a:gd name="adj" fmla="val 31837584"/>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60916"/>
            <a:ext cx="656713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Conclusion and Key Takeaways</a:t>
            </a:r>
            <a:endParaRPr lang="en-US" sz="3402" dirty="0"/>
          </a:p>
        </p:txBody>
      </p:sp>
      <p:sp>
        <p:nvSpPr>
          <p:cNvPr id="6" name="Shape 2"/>
          <p:cNvSpPr/>
          <p:nvPr/>
        </p:nvSpPr>
        <p:spPr>
          <a:xfrm>
            <a:off x="6091238" y="1654493"/>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1719263"/>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1654493"/>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Enhanced Security</a:t>
            </a:r>
            <a:endParaRPr lang="en-US" sz="1701" dirty="0"/>
          </a:p>
        </p:txBody>
      </p:sp>
      <p:sp>
        <p:nvSpPr>
          <p:cNvPr id="9" name="Text 5"/>
          <p:cNvSpPr/>
          <p:nvPr/>
        </p:nvSpPr>
        <p:spPr>
          <a:xfrm>
            <a:off x="6652736" y="202799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MFA significantly improves the security of your organization by requiring multiple forms of authentication, effectively mitigating the risk of password-based attacks and unauthorized access to critical resources.</a:t>
            </a:r>
            <a:endParaRPr lang="en-US" sz="1361" dirty="0"/>
          </a:p>
        </p:txBody>
      </p:sp>
      <p:sp>
        <p:nvSpPr>
          <p:cNvPr id="10" name="Shape 6"/>
          <p:cNvSpPr/>
          <p:nvPr/>
        </p:nvSpPr>
        <p:spPr>
          <a:xfrm>
            <a:off x="6091238" y="3224808"/>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289578"/>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224808"/>
            <a:ext cx="4098012"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Compliance and Regulatory Alignment</a:t>
            </a:r>
            <a:endParaRPr lang="en-US" sz="1701" dirty="0"/>
          </a:p>
        </p:txBody>
      </p:sp>
      <p:sp>
        <p:nvSpPr>
          <p:cNvPr id="13" name="Text 9"/>
          <p:cNvSpPr/>
          <p:nvPr/>
        </p:nvSpPr>
        <p:spPr>
          <a:xfrm>
            <a:off x="6652736" y="3598307"/>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Implementing Azure MFA helps your organization meet various compliance requirements and industry standards, reducing the risk of hefty fines and penalties associated with security breaches.</a:t>
            </a:r>
            <a:endParaRPr lang="en-US" sz="1361" dirty="0"/>
          </a:p>
        </p:txBody>
      </p:sp>
      <p:sp>
        <p:nvSpPr>
          <p:cNvPr id="14" name="Shape 10"/>
          <p:cNvSpPr/>
          <p:nvPr/>
        </p:nvSpPr>
        <p:spPr>
          <a:xfrm>
            <a:off x="6091238" y="4795123"/>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4859893"/>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4795123"/>
            <a:ext cx="277427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Improved User Experience</a:t>
            </a:r>
            <a:endParaRPr lang="en-US" sz="1701" dirty="0"/>
          </a:p>
        </p:txBody>
      </p:sp>
      <p:sp>
        <p:nvSpPr>
          <p:cNvPr id="17"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By offering a variety of authentication methods and providing a seamless user experience, Azure MFA can be implemented without significantly disrupting employee productivity or creating user frustration.</a:t>
            </a:r>
            <a:endParaRPr lang="en-US" sz="1361" dirty="0"/>
          </a:p>
        </p:txBody>
      </p:sp>
      <p:sp>
        <p:nvSpPr>
          <p:cNvPr id="18" name="Shape 14"/>
          <p:cNvSpPr/>
          <p:nvPr/>
        </p:nvSpPr>
        <p:spPr>
          <a:xfrm>
            <a:off x="6091238" y="6365438"/>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430208"/>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365438"/>
            <a:ext cx="463474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Comprehensive Management and Reporting</a:t>
            </a:r>
            <a:endParaRPr lang="en-US" sz="1701" dirty="0"/>
          </a:p>
        </p:txBody>
      </p:sp>
      <p:sp>
        <p:nvSpPr>
          <p:cNvPr id="21" name="Text 17"/>
          <p:cNvSpPr/>
          <p:nvPr/>
        </p:nvSpPr>
        <p:spPr>
          <a:xfrm>
            <a:off x="6652736" y="6738938"/>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robust management and reporting capabilities of Azure MFA enable administrators to closely monitor usage, identify security trends, and continuously optimize the implementation to meet the organization's evolving needs.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017865"/>
            <a:ext cx="1252347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Understanding the Benefits of Azure MFA</a:t>
            </a:r>
            <a:endParaRPr lang="en-US" sz="4860" dirty="0"/>
          </a:p>
        </p:txBody>
      </p:sp>
      <p:sp>
        <p:nvSpPr>
          <p:cNvPr id="5" name="Text 2"/>
          <p:cNvSpPr/>
          <p:nvPr/>
        </p:nvSpPr>
        <p:spPr>
          <a:xfrm>
            <a:off x="864037" y="2406491"/>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Improved Security</a:t>
            </a:r>
            <a:endParaRPr lang="en-US" sz="2430" dirty="0"/>
          </a:p>
        </p:txBody>
      </p:sp>
      <p:sp>
        <p:nvSpPr>
          <p:cNvPr id="6" name="Text 3"/>
          <p:cNvSpPr/>
          <p:nvPr/>
        </p:nvSpPr>
        <p:spPr>
          <a:xfrm>
            <a:off x="864037" y="3039070"/>
            <a:ext cx="3898821" cy="395049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Azure MFA enhances security by requiring users to provide additional verification, such as a one-time code sent to their mobile device or a biometric factor like fingerprint or facial recognition. This makes it much harder for attackers to gain unauthorized access, even if they have the user's password.</a:t>
            </a:r>
            <a:endParaRPr lang="en-US" sz="1944" dirty="0"/>
          </a:p>
        </p:txBody>
      </p:sp>
      <p:sp>
        <p:nvSpPr>
          <p:cNvPr id="7" name="Text 4"/>
          <p:cNvSpPr/>
          <p:nvPr/>
        </p:nvSpPr>
        <p:spPr>
          <a:xfrm>
            <a:off x="5372695" y="2406491"/>
            <a:ext cx="3860721"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Reduced Risk of Breaches</a:t>
            </a:r>
            <a:endParaRPr lang="en-US" sz="2430" dirty="0"/>
          </a:p>
        </p:txBody>
      </p:sp>
      <p:sp>
        <p:nvSpPr>
          <p:cNvPr id="8" name="Text 5"/>
          <p:cNvSpPr/>
          <p:nvPr/>
        </p:nvSpPr>
        <p:spPr>
          <a:xfrm>
            <a:off x="5372695" y="3039070"/>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By adding an extra layer of authentication, Azure MFA significantly reduces the risk of successful phishing attacks, password guessing, and other common tactics used by cybercriminals to gain access to your organization's sensitive data and resources.</a:t>
            </a:r>
            <a:endParaRPr lang="en-US" sz="1944" dirty="0"/>
          </a:p>
        </p:txBody>
      </p:sp>
      <p:sp>
        <p:nvSpPr>
          <p:cNvPr id="9" name="Text 6"/>
          <p:cNvSpPr/>
          <p:nvPr/>
        </p:nvSpPr>
        <p:spPr>
          <a:xfrm>
            <a:off x="9881354" y="2406491"/>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Compliance and Regulatory Requirements</a:t>
            </a:r>
            <a:endParaRPr lang="en-US" sz="2430" dirty="0"/>
          </a:p>
        </p:txBody>
      </p:sp>
      <p:sp>
        <p:nvSpPr>
          <p:cNvPr id="10" name="Text 7"/>
          <p:cNvSpPr/>
          <p:nvPr/>
        </p:nvSpPr>
        <p:spPr>
          <a:xfrm>
            <a:off x="9881354" y="3424833"/>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Many industries have strict regulations and standards, such as HIPAA, PCI-DSS, and GDPR, that mandate the use of multi-factor authentication. Azure MFA helps organizations meet these compliance requirements and mitigate the risk of hefty fines and penalties.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72584"/>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Enabling Azure MFA for Your Organization</a:t>
            </a:r>
            <a:endParaRPr lang="en-US" sz="3402" dirty="0"/>
          </a:p>
        </p:txBody>
      </p:sp>
      <p:sp>
        <p:nvSpPr>
          <p:cNvPr id="6" name="Shape 2"/>
          <p:cNvSpPr/>
          <p:nvPr/>
        </p:nvSpPr>
        <p:spPr>
          <a:xfrm>
            <a:off x="6339721" y="2011918"/>
            <a:ext cx="21550" cy="5544979"/>
          </a:xfrm>
          <a:prstGeom prst="roundRect">
            <a:avLst>
              <a:gd name="adj" fmla="val 336822"/>
            </a:avLst>
          </a:prstGeom>
          <a:solidFill>
            <a:srgbClr val="B2D4E5"/>
          </a:solidFill>
          <a:ln/>
        </p:spPr>
      </p:sp>
      <p:sp>
        <p:nvSpPr>
          <p:cNvPr id="7" name="Shape 3"/>
          <p:cNvSpPr/>
          <p:nvPr/>
        </p:nvSpPr>
        <p:spPr>
          <a:xfrm>
            <a:off x="6544806" y="2389763"/>
            <a:ext cx="604837" cy="21550"/>
          </a:xfrm>
          <a:prstGeom prst="roundRect">
            <a:avLst>
              <a:gd name="adj" fmla="val 336822"/>
            </a:avLst>
          </a:prstGeom>
          <a:solidFill>
            <a:srgbClr val="B2D4E5"/>
          </a:solidFill>
          <a:ln/>
        </p:spPr>
      </p:sp>
      <p:sp>
        <p:nvSpPr>
          <p:cNvPr id="8" name="Shape 4"/>
          <p:cNvSpPr/>
          <p:nvPr/>
        </p:nvSpPr>
        <p:spPr>
          <a:xfrm>
            <a:off x="6156067" y="2206228"/>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6297751" y="2270998"/>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7300913" y="2184678"/>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Enabling Azure MFA</a:t>
            </a:r>
            <a:endParaRPr lang="en-US" sz="1701" dirty="0"/>
          </a:p>
        </p:txBody>
      </p:sp>
      <p:sp>
        <p:nvSpPr>
          <p:cNvPr id="11" name="Text 7"/>
          <p:cNvSpPr/>
          <p:nvPr/>
        </p:nvSpPr>
        <p:spPr>
          <a:xfrm>
            <a:off x="7300913" y="2558177"/>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first step is to enable Azure MFA within your Azure Active Directory (Azure AD) tenant. This can be done through the Azure portal, where you can configure the necessary settings and policies to enforce multi-factor authentication for your users.</a:t>
            </a:r>
            <a:endParaRPr lang="en-US" sz="1361" dirty="0"/>
          </a:p>
        </p:txBody>
      </p:sp>
      <p:sp>
        <p:nvSpPr>
          <p:cNvPr id="12" name="Shape 8"/>
          <p:cNvSpPr/>
          <p:nvPr/>
        </p:nvSpPr>
        <p:spPr>
          <a:xfrm>
            <a:off x="6544806" y="4387870"/>
            <a:ext cx="604837" cy="21550"/>
          </a:xfrm>
          <a:prstGeom prst="roundRect">
            <a:avLst>
              <a:gd name="adj" fmla="val 336822"/>
            </a:avLst>
          </a:prstGeom>
          <a:solidFill>
            <a:srgbClr val="B2D4E5"/>
          </a:solidFill>
          <a:ln/>
        </p:spPr>
      </p:sp>
      <p:sp>
        <p:nvSpPr>
          <p:cNvPr id="13" name="Shape 9"/>
          <p:cNvSpPr/>
          <p:nvPr/>
        </p:nvSpPr>
        <p:spPr>
          <a:xfrm>
            <a:off x="6156067" y="4204335"/>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6274891" y="4269105"/>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7300913" y="4182785"/>
            <a:ext cx="3920252"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Configuring Authentication Methods</a:t>
            </a:r>
            <a:endParaRPr lang="en-US" sz="1701" dirty="0"/>
          </a:p>
        </p:txBody>
      </p:sp>
      <p:sp>
        <p:nvSpPr>
          <p:cNvPr id="16" name="Text 12"/>
          <p:cNvSpPr/>
          <p:nvPr/>
        </p:nvSpPr>
        <p:spPr>
          <a:xfrm>
            <a:off x="7300913" y="4556284"/>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MFA supports a variety of authentication methods, including SMS, phone calls, mobile app notifications, and hardware security keys. You can configure which methods are available to your users and set policies to ensure they use the most secure options.</a:t>
            </a:r>
            <a:endParaRPr lang="en-US" sz="1361" dirty="0"/>
          </a:p>
        </p:txBody>
      </p:sp>
      <p:sp>
        <p:nvSpPr>
          <p:cNvPr id="17" name="Shape 13"/>
          <p:cNvSpPr/>
          <p:nvPr/>
        </p:nvSpPr>
        <p:spPr>
          <a:xfrm>
            <a:off x="6544806" y="6385977"/>
            <a:ext cx="604837" cy="21550"/>
          </a:xfrm>
          <a:prstGeom prst="roundRect">
            <a:avLst>
              <a:gd name="adj" fmla="val 336822"/>
            </a:avLst>
          </a:prstGeom>
          <a:solidFill>
            <a:srgbClr val="B2D4E5"/>
          </a:solidFill>
          <a:ln/>
        </p:spPr>
      </p:sp>
      <p:sp>
        <p:nvSpPr>
          <p:cNvPr id="18" name="Shape 14"/>
          <p:cNvSpPr/>
          <p:nvPr/>
        </p:nvSpPr>
        <p:spPr>
          <a:xfrm>
            <a:off x="6156067" y="6202442"/>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72748" y="6267212"/>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7300913" y="6180892"/>
            <a:ext cx="2807732"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Rollout and User Adoption</a:t>
            </a:r>
            <a:endParaRPr lang="en-US" sz="1701" dirty="0"/>
          </a:p>
        </p:txBody>
      </p:sp>
      <p:sp>
        <p:nvSpPr>
          <p:cNvPr id="21" name="Text 17"/>
          <p:cNvSpPr/>
          <p:nvPr/>
        </p:nvSpPr>
        <p:spPr>
          <a:xfrm>
            <a:off x="7300913" y="6554391"/>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Once Azure MFA is enabled, you'll need to plan for a gradual rollout to your user base. This may involve user education, communication, and providing support to ensure a smooth transition and high user adoption rates.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16992"/>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6773585"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Configuring Azure MFA Settings</a:t>
            </a:r>
            <a:endParaRPr lang="en-US" sz="3402" dirty="0"/>
          </a:p>
        </p:txBody>
      </p:sp>
      <p:sp>
        <p:nvSpPr>
          <p:cNvPr id="6" name="Shape 2"/>
          <p:cNvSpPr/>
          <p:nvPr/>
        </p:nvSpPr>
        <p:spPr>
          <a:xfrm>
            <a:off x="2594967" y="3434715"/>
            <a:ext cx="4633793" cy="2117169"/>
          </a:xfrm>
          <a:prstGeom prst="roundRect">
            <a:avLst>
              <a:gd name="adj" fmla="val 3428"/>
            </a:avLst>
          </a:prstGeom>
          <a:solidFill>
            <a:srgbClr val="CCEEFF"/>
          </a:solidFill>
          <a:ln w="7620">
            <a:solidFill>
              <a:srgbClr val="B2D4E5"/>
            </a:solidFill>
            <a:prstDash val="solid"/>
          </a:ln>
        </p:spPr>
      </p:sp>
      <p:sp>
        <p:nvSpPr>
          <p:cNvPr id="7" name="Text 3"/>
          <p:cNvSpPr/>
          <p:nvPr/>
        </p:nvSpPr>
        <p:spPr>
          <a:xfrm>
            <a:off x="2775347" y="3615095"/>
            <a:ext cx="2595682"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Methods</a:t>
            </a:r>
            <a:endParaRPr lang="en-US" sz="1701" dirty="0"/>
          </a:p>
        </p:txBody>
      </p:sp>
      <p:sp>
        <p:nvSpPr>
          <p:cNvPr id="8" name="Text 4"/>
          <p:cNvSpPr/>
          <p:nvPr/>
        </p:nvSpPr>
        <p:spPr>
          <a:xfrm>
            <a:off x="2775347" y="3988594"/>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Customize the available authentication methods for your users, such as SMS, phone calls, mobile app notifications, and hardware security keys. You can also set policies to enforce the use of more secure methods.</a:t>
            </a:r>
            <a:endParaRPr lang="en-US" sz="1361" dirty="0"/>
          </a:p>
        </p:txBody>
      </p:sp>
      <p:sp>
        <p:nvSpPr>
          <p:cNvPr id="9" name="Shape 5"/>
          <p:cNvSpPr/>
          <p:nvPr/>
        </p:nvSpPr>
        <p:spPr>
          <a:xfrm>
            <a:off x="7401520" y="3434715"/>
            <a:ext cx="4633793" cy="2117169"/>
          </a:xfrm>
          <a:prstGeom prst="roundRect">
            <a:avLst>
              <a:gd name="adj" fmla="val 3428"/>
            </a:avLst>
          </a:prstGeom>
          <a:solidFill>
            <a:srgbClr val="CCEEFF"/>
          </a:solidFill>
          <a:ln w="7620">
            <a:solidFill>
              <a:srgbClr val="B2D4E5"/>
            </a:solidFill>
            <a:prstDash val="solid"/>
          </a:ln>
        </p:spPr>
      </p:sp>
      <p:sp>
        <p:nvSpPr>
          <p:cNvPr id="10" name="Text 6"/>
          <p:cNvSpPr/>
          <p:nvPr/>
        </p:nvSpPr>
        <p:spPr>
          <a:xfrm>
            <a:off x="7581900" y="3615095"/>
            <a:ext cx="287059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Conditional Access Policies</a:t>
            </a:r>
            <a:endParaRPr lang="en-US" sz="1701" dirty="0"/>
          </a:p>
        </p:txBody>
      </p:sp>
      <p:sp>
        <p:nvSpPr>
          <p:cNvPr id="11" name="Text 7"/>
          <p:cNvSpPr/>
          <p:nvPr/>
        </p:nvSpPr>
        <p:spPr>
          <a:xfrm>
            <a:off x="7581900" y="3988594"/>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Use Conditional Access policies to apply Azure MFA requirements based on factors like user location, device, application, or risk level. This allows you to balance security and user experience based on your organization's specific needs.</a:t>
            </a:r>
            <a:endParaRPr lang="en-US" sz="1361" dirty="0"/>
          </a:p>
        </p:txBody>
      </p:sp>
      <p:sp>
        <p:nvSpPr>
          <p:cNvPr id="12" name="Shape 8"/>
          <p:cNvSpPr/>
          <p:nvPr/>
        </p:nvSpPr>
        <p:spPr>
          <a:xfrm>
            <a:off x="2594967" y="5724644"/>
            <a:ext cx="4633793" cy="2117169"/>
          </a:xfrm>
          <a:prstGeom prst="roundRect">
            <a:avLst>
              <a:gd name="adj" fmla="val 3428"/>
            </a:avLst>
          </a:prstGeom>
          <a:solidFill>
            <a:srgbClr val="CCEEFF"/>
          </a:solidFill>
          <a:ln w="7620">
            <a:solidFill>
              <a:srgbClr val="B2D4E5"/>
            </a:solidFill>
            <a:prstDash val="solid"/>
          </a:ln>
        </p:spPr>
      </p:sp>
      <p:sp>
        <p:nvSpPr>
          <p:cNvPr id="13" name="Text 9"/>
          <p:cNvSpPr/>
          <p:nvPr/>
        </p:nvSpPr>
        <p:spPr>
          <a:xfrm>
            <a:off x="2775347" y="5905024"/>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Fraud Alert Settings</a:t>
            </a:r>
            <a:endParaRPr lang="en-US" sz="1701" dirty="0"/>
          </a:p>
        </p:txBody>
      </p:sp>
      <p:sp>
        <p:nvSpPr>
          <p:cNvPr id="14" name="Text 10"/>
          <p:cNvSpPr/>
          <p:nvPr/>
        </p:nvSpPr>
        <p:spPr>
          <a:xfrm>
            <a:off x="2775347" y="6278523"/>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Configure fraud alert settings to allow users to report suspicious sign-in attempts. This can help you quickly identify and mitigate potential security breaches, as well as provide valuable insights for improving your Azure MFA implementation.</a:t>
            </a:r>
            <a:endParaRPr lang="en-US" sz="1361" dirty="0"/>
          </a:p>
        </p:txBody>
      </p:sp>
      <p:sp>
        <p:nvSpPr>
          <p:cNvPr id="15" name="Shape 11"/>
          <p:cNvSpPr/>
          <p:nvPr/>
        </p:nvSpPr>
        <p:spPr>
          <a:xfrm>
            <a:off x="7401520" y="5724644"/>
            <a:ext cx="4633793" cy="2117169"/>
          </a:xfrm>
          <a:prstGeom prst="roundRect">
            <a:avLst>
              <a:gd name="adj" fmla="val 3428"/>
            </a:avLst>
          </a:prstGeom>
          <a:solidFill>
            <a:srgbClr val="CCEEFF"/>
          </a:solidFill>
          <a:ln w="7620">
            <a:solidFill>
              <a:srgbClr val="B2D4E5"/>
            </a:solidFill>
            <a:prstDash val="solid"/>
          </a:ln>
        </p:spPr>
      </p:sp>
      <p:sp>
        <p:nvSpPr>
          <p:cNvPr id="16" name="Text 12"/>
          <p:cNvSpPr/>
          <p:nvPr/>
        </p:nvSpPr>
        <p:spPr>
          <a:xfrm>
            <a:off x="7581900" y="5905024"/>
            <a:ext cx="2746891"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Reporting and Monitoring</a:t>
            </a:r>
            <a:endParaRPr lang="en-US" sz="1701" dirty="0"/>
          </a:p>
        </p:txBody>
      </p:sp>
      <p:sp>
        <p:nvSpPr>
          <p:cNvPr id="17" name="Text 13"/>
          <p:cNvSpPr/>
          <p:nvPr/>
        </p:nvSpPr>
        <p:spPr>
          <a:xfrm>
            <a:off x="7581900" y="6278523"/>
            <a:ext cx="4273034"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Enable detailed reporting and monitoring capabilities to track Azure MFA usage, user activities, and potential security incidents. This information can help you optimize your MFA implementation and ensure compliance with relevant regulations.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92561"/>
          </a:xfrm>
          <a:prstGeom prst="rect">
            <a:avLst/>
          </a:prstGeom>
        </p:spPr>
      </p:pic>
      <p:sp>
        <p:nvSpPr>
          <p:cNvPr id="5" name="Text 1"/>
          <p:cNvSpPr/>
          <p:nvPr/>
        </p:nvSpPr>
        <p:spPr>
          <a:xfrm>
            <a:off x="2087166" y="2918936"/>
            <a:ext cx="8165306" cy="598051"/>
          </a:xfrm>
          <a:prstGeom prst="rect">
            <a:avLst/>
          </a:prstGeom>
          <a:noFill/>
          <a:ln/>
        </p:spPr>
        <p:txBody>
          <a:bodyPr wrap="none" rtlCol="0" anchor="t"/>
          <a:lstStyle/>
          <a:p>
            <a:pPr marL="0" indent="0">
              <a:lnSpc>
                <a:spcPts val="4710"/>
              </a:lnSpc>
              <a:buNone/>
            </a:pPr>
            <a:r>
              <a:rPr lang="en-US" sz="3768" b="1" dirty="0">
                <a:solidFill>
                  <a:srgbClr val="000000"/>
                </a:solidFill>
                <a:latin typeface="p22-mackinac-pro" pitchFamily="34" charset="0"/>
                <a:ea typeface="p22-mackinac-pro" pitchFamily="34" charset="-122"/>
                <a:cs typeface="p22-mackinac-pro" pitchFamily="34" charset="-120"/>
              </a:rPr>
              <a:t>Implementing Azure MFA for Users</a:t>
            </a:r>
            <a:endParaRPr lang="en-US" sz="3768" dirty="0"/>
          </a:p>
        </p:txBody>
      </p:sp>
      <p:sp>
        <p:nvSpPr>
          <p:cNvPr id="6" name="Shape 2"/>
          <p:cNvSpPr/>
          <p:nvPr/>
        </p:nvSpPr>
        <p:spPr>
          <a:xfrm>
            <a:off x="2087166" y="4019312"/>
            <a:ext cx="430649" cy="430649"/>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2244209" y="4090988"/>
            <a:ext cx="116562" cy="287179"/>
          </a:xfrm>
          <a:prstGeom prst="rect">
            <a:avLst/>
          </a:prstGeom>
          <a:noFill/>
          <a:ln/>
        </p:spPr>
        <p:txBody>
          <a:bodyPr wrap="none" rtlCol="0" anchor="t"/>
          <a:lstStyle/>
          <a:p>
            <a:pPr marL="0" indent="0" algn="ctr">
              <a:lnSpc>
                <a:spcPts val="2261"/>
              </a:lnSpc>
              <a:buNone/>
            </a:pPr>
            <a:r>
              <a:rPr lang="en-US" sz="2261" b="1" dirty="0">
                <a:solidFill>
                  <a:srgbClr val="272525"/>
                </a:solidFill>
                <a:latin typeface="p22-mackinac-pro" pitchFamily="34" charset="0"/>
                <a:ea typeface="p22-mackinac-pro" pitchFamily="34" charset="-122"/>
                <a:cs typeface="p22-mackinac-pro" pitchFamily="34" charset="-120"/>
              </a:rPr>
              <a:t>1</a:t>
            </a:r>
            <a:endParaRPr lang="en-US" sz="2261" dirty="0"/>
          </a:p>
        </p:txBody>
      </p:sp>
      <p:sp>
        <p:nvSpPr>
          <p:cNvPr id="8" name="Text 4"/>
          <p:cNvSpPr/>
          <p:nvPr/>
        </p:nvSpPr>
        <p:spPr>
          <a:xfrm>
            <a:off x="2709148" y="4019312"/>
            <a:ext cx="2392561" cy="299085"/>
          </a:xfrm>
          <a:prstGeom prst="rect">
            <a:avLst/>
          </a:prstGeom>
          <a:noFill/>
          <a:ln/>
        </p:spPr>
        <p:txBody>
          <a:bodyPr wrap="none" rtlCol="0" anchor="t"/>
          <a:lstStyle/>
          <a:p>
            <a:pPr marL="0" indent="0">
              <a:lnSpc>
                <a:spcPts val="2355"/>
              </a:lnSpc>
              <a:buNone/>
            </a:pPr>
            <a:r>
              <a:rPr lang="en-US" sz="1884" b="1" dirty="0">
                <a:solidFill>
                  <a:srgbClr val="272525"/>
                </a:solidFill>
                <a:latin typeface="p22-mackinac-pro" pitchFamily="34" charset="0"/>
                <a:ea typeface="p22-mackinac-pro" pitchFamily="34" charset="-122"/>
                <a:cs typeface="p22-mackinac-pro" pitchFamily="34" charset="-120"/>
              </a:rPr>
              <a:t>User Enrollment</a:t>
            </a:r>
            <a:endParaRPr lang="en-US" sz="1884" dirty="0"/>
          </a:p>
        </p:txBody>
      </p:sp>
      <p:sp>
        <p:nvSpPr>
          <p:cNvPr id="9" name="Text 5"/>
          <p:cNvSpPr/>
          <p:nvPr/>
        </p:nvSpPr>
        <p:spPr>
          <a:xfrm>
            <a:off x="2709148" y="4433173"/>
            <a:ext cx="4510326" cy="1224915"/>
          </a:xfrm>
          <a:prstGeom prst="rect">
            <a:avLst/>
          </a:prstGeom>
          <a:noFill/>
          <a:ln/>
        </p:spPr>
        <p:txBody>
          <a:bodyPr wrap="square" rtlCol="0" anchor="t"/>
          <a:lstStyle/>
          <a:p>
            <a:pPr marL="0" indent="0">
              <a:lnSpc>
                <a:spcPts val="2412"/>
              </a:lnSpc>
              <a:buNone/>
            </a:pPr>
            <a:r>
              <a:rPr lang="en-US" sz="1507" dirty="0">
                <a:solidFill>
                  <a:srgbClr val="272525"/>
                </a:solidFill>
                <a:latin typeface="Eudoxus Sans" pitchFamily="34" charset="0"/>
                <a:ea typeface="Eudoxus Sans" pitchFamily="34" charset="-122"/>
                <a:cs typeface="Eudoxus Sans" pitchFamily="34" charset="-120"/>
              </a:rPr>
              <a:t>Implement a user enrollment process that guides your employees through the setup of their preferred authentication methods, such as mobile app, SMS, or voice calls.</a:t>
            </a:r>
            <a:endParaRPr lang="en-US" sz="1507" dirty="0"/>
          </a:p>
        </p:txBody>
      </p:sp>
      <p:sp>
        <p:nvSpPr>
          <p:cNvPr id="10" name="Shape 6"/>
          <p:cNvSpPr/>
          <p:nvPr/>
        </p:nvSpPr>
        <p:spPr>
          <a:xfrm>
            <a:off x="7410807" y="4019312"/>
            <a:ext cx="430649" cy="430649"/>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7542609" y="4090988"/>
            <a:ext cx="167045" cy="287179"/>
          </a:xfrm>
          <a:prstGeom prst="rect">
            <a:avLst/>
          </a:prstGeom>
          <a:noFill/>
          <a:ln/>
        </p:spPr>
        <p:txBody>
          <a:bodyPr wrap="none" rtlCol="0" anchor="t"/>
          <a:lstStyle/>
          <a:p>
            <a:pPr marL="0" indent="0" algn="ctr">
              <a:lnSpc>
                <a:spcPts val="2261"/>
              </a:lnSpc>
              <a:buNone/>
            </a:pPr>
            <a:r>
              <a:rPr lang="en-US" sz="2261" b="1" dirty="0">
                <a:solidFill>
                  <a:srgbClr val="272525"/>
                </a:solidFill>
                <a:latin typeface="p22-mackinac-pro" pitchFamily="34" charset="0"/>
                <a:ea typeface="p22-mackinac-pro" pitchFamily="34" charset="-122"/>
                <a:cs typeface="p22-mackinac-pro" pitchFamily="34" charset="-120"/>
              </a:rPr>
              <a:t>2</a:t>
            </a:r>
            <a:endParaRPr lang="en-US" sz="2261" dirty="0"/>
          </a:p>
        </p:txBody>
      </p:sp>
      <p:sp>
        <p:nvSpPr>
          <p:cNvPr id="12" name="Text 8"/>
          <p:cNvSpPr/>
          <p:nvPr/>
        </p:nvSpPr>
        <p:spPr>
          <a:xfrm>
            <a:off x="8032790" y="4019312"/>
            <a:ext cx="3269456" cy="299085"/>
          </a:xfrm>
          <a:prstGeom prst="rect">
            <a:avLst/>
          </a:prstGeom>
          <a:noFill/>
          <a:ln/>
        </p:spPr>
        <p:txBody>
          <a:bodyPr wrap="none" rtlCol="0" anchor="t"/>
          <a:lstStyle/>
          <a:p>
            <a:pPr marL="0" indent="0">
              <a:lnSpc>
                <a:spcPts val="2355"/>
              </a:lnSpc>
              <a:buNone/>
            </a:pPr>
            <a:r>
              <a:rPr lang="en-US" sz="1884" b="1" dirty="0">
                <a:solidFill>
                  <a:srgbClr val="272525"/>
                </a:solidFill>
                <a:latin typeface="p22-mackinac-pro" pitchFamily="34" charset="0"/>
                <a:ea typeface="p22-mackinac-pro" pitchFamily="34" charset="-122"/>
                <a:cs typeface="p22-mackinac-pro" pitchFamily="34" charset="-120"/>
              </a:rPr>
              <a:t>Self-Service Password Reset</a:t>
            </a:r>
            <a:endParaRPr lang="en-US" sz="1884" dirty="0"/>
          </a:p>
        </p:txBody>
      </p:sp>
      <p:sp>
        <p:nvSpPr>
          <p:cNvPr id="13" name="Text 9"/>
          <p:cNvSpPr/>
          <p:nvPr/>
        </p:nvSpPr>
        <p:spPr>
          <a:xfrm>
            <a:off x="8032790" y="4433173"/>
            <a:ext cx="4510326" cy="1224915"/>
          </a:xfrm>
          <a:prstGeom prst="rect">
            <a:avLst/>
          </a:prstGeom>
          <a:noFill/>
          <a:ln/>
        </p:spPr>
        <p:txBody>
          <a:bodyPr wrap="square" rtlCol="0" anchor="t"/>
          <a:lstStyle/>
          <a:p>
            <a:pPr marL="0" indent="0">
              <a:lnSpc>
                <a:spcPts val="2412"/>
              </a:lnSpc>
              <a:buNone/>
            </a:pPr>
            <a:r>
              <a:rPr lang="en-US" sz="1507" dirty="0">
                <a:solidFill>
                  <a:srgbClr val="272525"/>
                </a:solidFill>
                <a:latin typeface="Eudoxus Sans" pitchFamily="34" charset="0"/>
                <a:ea typeface="Eudoxus Sans" pitchFamily="34" charset="-122"/>
                <a:cs typeface="Eudoxus Sans" pitchFamily="34" charset="-120"/>
              </a:rPr>
              <a:t>Enable self-service password reset functionality, which allows users to securely reset their passwords using Azure MFA, reducing the burden on your IT helpdesk.</a:t>
            </a:r>
            <a:endParaRPr lang="en-US" sz="1507" dirty="0"/>
          </a:p>
        </p:txBody>
      </p:sp>
      <p:sp>
        <p:nvSpPr>
          <p:cNvPr id="14" name="Shape 10"/>
          <p:cNvSpPr/>
          <p:nvPr/>
        </p:nvSpPr>
        <p:spPr>
          <a:xfrm>
            <a:off x="2087166" y="6064687"/>
            <a:ext cx="430649" cy="430649"/>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2216468" y="6136362"/>
            <a:ext cx="171926" cy="287179"/>
          </a:xfrm>
          <a:prstGeom prst="rect">
            <a:avLst/>
          </a:prstGeom>
          <a:noFill/>
          <a:ln/>
        </p:spPr>
        <p:txBody>
          <a:bodyPr wrap="none" rtlCol="0" anchor="t"/>
          <a:lstStyle/>
          <a:p>
            <a:pPr marL="0" indent="0" algn="ctr">
              <a:lnSpc>
                <a:spcPts val="2261"/>
              </a:lnSpc>
              <a:buNone/>
            </a:pPr>
            <a:r>
              <a:rPr lang="en-US" sz="2261" b="1" dirty="0">
                <a:solidFill>
                  <a:srgbClr val="272525"/>
                </a:solidFill>
                <a:latin typeface="p22-mackinac-pro" pitchFamily="34" charset="0"/>
                <a:ea typeface="p22-mackinac-pro" pitchFamily="34" charset="-122"/>
                <a:cs typeface="p22-mackinac-pro" pitchFamily="34" charset="-120"/>
              </a:rPr>
              <a:t>3</a:t>
            </a:r>
            <a:endParaRPr lang="en-US" sz="2261" dirty="0"/>
          </a:p>
        </p:txBody>
      </p:sp>
      <p:sp>
        <p:nvSpPr>
          <p:cNvPr id="16" name="Text 12"/>
          <p:cNvSpPr/>
          <p:nvPr/>
        </p:nvSpPr>
        <p:spPr>
          <a:xfrm>
            <a:off x="2709148" y="6064687"/>
            <a:ext cx="3022521" cy="299085"/>
          </a:xfrm>
          <a:prstGeom prst="rect">
            <a:avLst/>
          </a:prstGeom>
          <a:noFill/>
          <a:ln/>
        </p:spPr>
        <p:txBody>
          <a:bodyPr wrap="none" rtlCol="0" anchor="t"/>
          <a:lstStyle/>
          <a:p>
            <a:pPr marL="0" indent="0">
              <a:lnSpc>
                <a:spcPts val="2355"/>
              </a:lnSpc>
              <a:buNone/>
            </a:pPr>
            <a:r>
              <a:rPr lang="en-US" sz="1884" b="1" dirty="0">
                <a:solidFill>
                  <a:srgbClr val="272525"/>
                </a:solidFill>
                <a:latin typeface="p22-mackinac-pro" pitchFamily="34" charset="0"/>
                <a:ea typeface="p22-mackinac-pro" pitchFamily="34" charset="-122"/>
                <a:cs typeface="p22-mackinac-pro" pitchFamily="34" charset="-120"/>
              </a:rPr>
              <a:t>Seamless User Experience</a:t>
            </a:r>
            <a:endParaRPr lang="en-US" sz="1884" dirty="0"/>
          </a:p>
        </p:txBody>
      </p:sp>
      <p:sp>
        <p:nvSpPr>
          <p:cNvPr id="17" name="Text 13"/>
          <p:cNvSpPr/>
          <p:nvPr/>
        </p:nvSpPr>
        <p:spPr>
          <a:xfrm>
            <a:off x="2709148" y="6478548"/>
            <a:ext cx="4510326" cy="1224915"/>
          </a:xfrm>
          <a:prstGeom prst="rect">
            <a:avLst/>
          </a:prstGeom>
          <a:noFill/>
          <a:ln/>
        </p:spPr>
        <p:txBody>
          <a:bodyPr wrap="square" rtlCol="0" anchor="t"/>
          <a:lstStyle/>
          <a:p>
            <a:pPr marL="0" indent="0">
              <a:lnSpc>
                <a:spcPts val="2412"/>
              </a:lnSpc>
              <a:buNone/>
            </a:pPr>
            <a:r>
              <a:rPr lang="en-US" sz="1507" dirty="0">
                <a:solidFill>
                  <a:srgbClr val="272525"/>
                </a:solidFill>
                <a:latin typeface="Eudoxus Sans" pitchFamily="34" charset="0"/>
                <a:ea typeface="Eudoxus Sans" pitchFamily="34" charset="-122"/>
                <a:cs typeface="Eudoxus Sans" pitchFamily="34" charset="-120"/>
              </a:rPr>
              <a:t>Optimize the Azure MFA user experience by providing clear instructions, offering alternative authentication methods, and minimizing disruptions to productivity.</a:t>
            </a:r>
            <a:endParaRPr lang="en-US" sz="1507" dirty="0"/>
          </a:p>
        </p:txBody>
      </p:sp>
      <p:sp>
        <p:nvSpPr>
          <p:cNvPr id="18" name="Shape 14"/>
          <p:cNvSpPr/>
          <p:nvPr/>
        </p:nvSpPr>
        <p:spPr>
          <a:xfrm>
            <a:off x="7410807" y="6064687"/>
            <a:ext cx="430649" cy="430649"/>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7535704" y="6136362"/>
            <a:ext cx="180856" cy="287179"/>
          </a:xfrm>
          <a:prstGeom prst="rect">
            <a:avLst/>
          </a:prstGeom>
          <a:noFill/>
          <a:ln/>
        </p:spPr>
        <p:txBody>
          <a:bodyPr wrap="none" rtlCol="0" anchor="t"/>
          <a:lstStyle/>
          <a:p>
            <a:pPr marL="0" indent="0" algn="ctr">
              <a:lnSpc>
                <a:spcPts val="2261"/>
              </a:lnSpc>
              <a:buNone/>
            </a:pPr>
            <a:r>
              <a:rPr lang="en-US" sz="2261" b="1" dirty="0">
                <a:solidFill>
                  <a:srgbClr val="272525"/>
                </a:solidFill>
                <a:latin typeface="p22-mackinac-pro" pitchFamily="34" charset="0"/>
                <a:ea typeface="p22-mackinac-pro" pitchFamily="34" charset="-122"/>
                <a:cs typeface="p22-mackinac-pro" pitchFamily="34" charset="-120"/>
              </a:rPr>
              <a:t>4</a:t>
            </a:r>
            <a:endParaRPr lang="en-US" sz="2261" dirty="0"/>
          </a:p>
        </p:txBody>
      </p:sp>
      <p:sp>
        <p:nvSpPr>
          <p:cNvPr id="20" name="Text 16"/>
          <p:cNvSpPr/>
          <p:nvPr/>
        </p:nvSpPr>
        <p:spPr>
          <a:xfrm>
            <a:off x="8032790" y="6064687"/>
            <a:ext cx="3309818" cy="299085"/>
          </a:xfrm>
          <a:prstGeom prst="rect">
            <a:avLst/>
          </a:prstGeom>
          <a:noFill/>
          <a:ln/>
        </p:spPr>
        <p:txBody>
          <a:bodyPr wrap="none" rtlCol="0" anchor="t"/>
          <a:lstStyle/>
          <a:p>
            <a:pPr marL="0" indent="0">
              <a:lnSpc>
                <a:spcPts val="2355"/>
              </a:lnSpc>
              <a:buNone/>
            </a:pPr>
            <a:r>
              <a:rPr lang="en-US" sz="1884" b="1" dirty="0">
                <a:solidFill>
                  <a:srgbClr val="272525"/>
                </a:solidFill>
                <a:latin typeface="p22-mackinac-pro" pitchFamily="34" charset="0"/>
                <a:ea typeface="p22-mackinac-pro" pitchFamily="34" charset="-122"/>
                <a:cs typeface="p22-mackinac-pro" pitchFamily="34" charset="-120"/>
              </a:rPr>
              <a:t>User Education and Training</a:t>
            </a:r>
            <a:endParaRPr lang="en-US" sz="1884" dirty="0"/>
          </a:p>
        </p:txBody>
      </p:sp>
      <p:sp>
        <p:nvSpPr>
          <p:cNvPr id="21" name="Text 17"/>
          <p:cNvSpPr/>
          <p:nvPr/>
        </p:nvSpPr>
        <p:spPr>
          <a:xfrm>
            <a:off x="8032790" y="6478548"/>
            <a:ext cx="4510326" cy="1224915"/>
          </a:xfrm>
          <a:prstGeom prst="rect">
            <a:avLst/>
          </a:prstGeom>
          <a:noFill/>
          <a:ln/>
        </p:spPr>
        <p:txBody>
          <a:bodyPr wrap="square" rtlCol="0" anchor="t"/>
          <a:lstStyle/>
          <a:p>
            <a:pPr marL="0" indent="0">
              <a:lnSpc>
                <a:spcPts val="2412"/>
              </a:lnSpc>
              <a:buNone/>
            </a:pPr>
            <a:r>
              <a:rPr lang="en-US" sz="1507" dirty="0">
                <a:solidFill>
                  <a:srgbClr val="272525"/>
                </a:solidFill>
                <a:latin typeface="Eudoxus Sans" pitchFamily="34" charset="0"/>
                <a:ea typeface="Eudoxus Sans" pitchFamily="34" charset="-122"/>
                <a:cs typeface="Eudoxus Sans" pitchFamily="34" charset="-120"/>
              </a:rPr>
              <a:t>Invest in user education and training to help your employees understand the importance of Azure MFA and how to use it effectively, fostering a security-conscious culture.</a:t>
            </a:r>
            <a:endParaRPr lang="en-US" sz="150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11611"/>
          </a:xfrm>
          <a:prstGeom prst="rect">
            <a:avLst/>
          </a:prstGeom>
        </p:spPr>
      </p:pic>
      <p:sp>
        <p:nvSpPr>
          <p:cNvPr id="5" name="Text 1"/>
          <p:cNvSpPr/>
          <p:nvPr/>
        </p:nvSpPr>
        <p:spPr>
          <a:xfrm>
            <a:off x="2045613" y="2943106"/>
            <a:ext cx="8193167" cy="602813"/>
          </a:xfrm>
          <a:prstGeom prst="rect">
            <a:avLst/>
          </a:prstGeom>
          <a:noFill/>
          <a:ln/>
        </p:spPr>
        <p:txBody>
          <a:bodyPr wrap="none" rtlCol="0" anchor="t"/>
          <a:lstStyle/>
          <a:p>
            <a:pPr marL="0" indent="0">
              <a:lnSpc>
                <a:spcPts val="4747"/>
              </a:lnSpc>
              <a:buNone/>
            </a:pPr>
            <a:r>
              <a:rPr lang="en-US" sz="3798" b="1" dirty="0">
                <a:solidFill>
                  <a:srgbClr val="000000"/>
                </a:solidFill>
                <a:latin typeface="p22-mackinac-pro" pitchFamily="34" charset="0"/>
                <a:ea typeface="p22-mackinac-pro" pitchFamily="34" charset="-122"/>
                <a:cs typeface="p22-mackinac-pro" pitchFamily="34" charset="-120"/>
              </a:rPr>
              <a:t>Managing Azure MFA User Settings</a:t>
            </a:r>
            <a:endParaRPr lang="en-US" sz="3798" dirty="0"/>
          </a:p>
        </p:txBody>
      </p:sp>
      <p:pic>
        <p:nvPicPr>
          <p:cNvPr id="6" name="Image 2" descr="preencoded.png"/>
          <p:cNvPicPr>
            <a:picLocks noChangeAspect="1"/>
          </p:cNvPicPr>
          <p:nvPr/>
        </p:nvPicPr>
        <p:blipFill>
          <a:blip r:embed="rId5"/>
          <a:stretch>
            <a:fillRect/>
          </a:stretch>
        </p:blipFill>
        <p:spPr>
          <a:xfrm>
            <a:off x="2045613" y="3835241"/>
            <a:ext cx="482322" cy="482322"/>
          </a:xfrm>
          <a:prstGeom prst="rect">
            <a:avLst/>
          </a:prstGeom>
        </p:spPr>
      </p:pic>
      <p:sp>
        <p:nvSpPr>
          <p:cNvPr id="7" name="Text 2"/>
          <p:cNvSpPr/>
          <p:nvPr/>
        </p:nvSpPr>
        <p:spPr>
          <a:xfrm>
            <a:off x="2045613" y="4510445"/>
            <a:ext cx="2411611" cy="301466"/>
          </a:xfrm>
          <a:prstGeom prst="rect">
            <a:avLst/>
          </a:prstGeom>
          <a:noFill/>
          <a:ln/>
        </p:spPr>
        <p:txBody>
          <a:bodyPr wrap="none" rtlCol="0" anchor="t"/>
          <a:lstStyle/>
          <a:p>
            <a:pPr marL="0" indent="0" algn="l">
              <a:lnSpc>
                <a:spcPts val="2374"/>
              </a:lnSpc>
              <a:buNone/>
            </a:pPr>
            <a:r>
              <a:rPr lang="en-US" sz="1899" b="1" dirty="0">
                <a:solidFill>
                  <a:srgbClr val="272525"/>
                </a:solidFill>
                <a:latin typeface="p22-mackinac-pro" pitchFamily="34" charset="0"/>
                <a:ea typeface="p22-mackinac-pro" pitchFamily="34" charset="-122"/>
                <a:cs typeface="p22-mackinac-pro" pitchFamily="34" charset="-120"/>
              </a:rPr>
              <a:t>Account Settings</a:t>
            </a:r>
            <a:endParaRPr lang="en-US" sz="1899" dirty="0"/>
          </a:p>
        </p:txBody>
      </p:sp>
      <p:sp>
        <p:nvSpPr>
          <p:cNvPr id="8" name="Text 3"/>
          <p:cNvSpPr/>
          <p:nvPr/>
        </p:nvSpPr>
        <p:spPr>
          <a:xfrm>
            <a:off x="2045613" y="4927640"/>
            <a:ext cx="2417802" cy="2468880"/>
          </a:xfrm>
          <a:prstGeom prst="rect">
            <a:avLst/>
          </a:prstGeom>
          <a:noFill/>
          <a:ln/>
        </p:spPr>
        <p:txBody>
          <a:bodyPr wrap="square" rtlCol="0" anchor="t"/>
          <a:lstStyle/>
          <a:p>
            <a:pPr marL="0" indent="0" algn="l">
              <a:lnSpc>
                <a:spcPts val="2431"/>
              </a:lnSpc>
              <a:buNone/>
            </a:pPr>
            <a:r>
              <a:rPr lang="en-US" sz="1519" dirty="0">
                <a:solidFill>
                  <a:srgbClr val="272525"/>
                </a:solidFill>
                <a:latin typeface="Eudoxus Sans" pitchFamily="34" charset="0"/>
                <a:ea typeface="Eudoxus Sans" pitchFamily="34" charset="-122"/>
                <a:cs typeface="Eudoxus Sans" pitchFamily="34" charset="-120"/>
              </a:rPr>
              <a:t>Administrators can manage user account settings, such as enabling or disabling Azure MFA, resetting authentication methods, and troubleshooting user issues.</a:t>
            </a:r>
            <a:endParaRPr lang="en-US" sz="1519" dirty="0"/>
          </a:p>
        </p:txBody>
      </p:sp>
      <p:pic>
        <p:nvPicPr>
          <p:cNvPr id="9" name="Image 3" descr="preencoded.png"/>
          <p:cNvPicPr>
            <a:picLocks noChangeAspect="1"/>
          </p:cNvPicPr>
          <p:nvPr/>
        </p:nvPicPr>
        <p:blipFill>
          <a:blip r:embed="rId6"/>
          <a:stretch>
            <a:fillRect/>
          </a:stretch>
        </p:blipFill>
        <p:spPr>
          <a:xfrm>
            <a:off x="4752737" y="3835241"/>
            <a:ext cx="482322" cy="482322"/>
          </a:xfrm>
          <a:prstGeom prst="rect">
            <a:avLst/>
          </a:prstGeom>
        </p:spPr>
      </p:pic>
      <p:sp>
        <p:nvSpPr>
          <p:cNvPr id="10" name="Text 4"/>
          <p:cNvSpPr/>
          <p:nvPr/>
        </p:nvSpPr>
        <p:spPr>
          <a:xfrm>
            <a:off x="4752737" y="4510445"/>
            <a:ext cx="2411611" cy="301466"/>
          </a:xfrm>
          <a:prstGeom prst="rect">
            <a:avLst/>
          </a:prstGeom>
          <a:noFill/>
          <a:ln/>
        </p:spPr>
        <p:txBody>
          <a:bodyPr wrap="none" rtlCol="0" anchor="t"/>
          <a:lstStyle/>
          <a:p>
            <a:pPr marL="0" indent="0" algn="l">
              <a:lnSpc>
                <a:spcPts val="2374"/>
              </a:lnSpc>
              <a:buNone/>
            </a:pPr>
            <a:r>
              <a:rPr lang="en-US" sz="1899" b="1" dirty="0">
                <a:solidFill>
                  <a:srgbClr val="272525"/>
                </a:solidFill>
                <a:latin typeface="p22-mackinac-pro" pitchFamily="34" charset="0"/>
                <a:ea typeface="p22-mackinac-pro" pitchFamily="34" charset="-122"/>
                <a:cs typeface="p22-mackinac-pro" pitchFamily="34" charset="-120"/>
              </a:rPr>
              <a:t>User Groups</a:t>
            </a:r>
            <a:endParaRPr lang="en-US" sz="1899" dirty="0"/>
          </a:p>
        </p:txBody>
      </p:sp>
      <p:sp>
        <p:nvSpPr>
          <p:cNvPr id="11" name="Text 5"/>
          <p:cNvSpPr/>
          <p:nvPr/>
        </p:nvSpPr>
        <p:spPr>
          <a:xfrm>
            <a:off x="4752737" y="4927640"/>
            <a:ext cx="2417802" cy="2468880"/>
          </a:xfrm>
          <a:prstGeom prst="rect">
            <a:avLst/>
          </a:prstGeom>
          <a:noFill/>
          <a:ln/>
        </p:spPr>
        <p:txBody>
          <a:bodyPr wrap="square" rtlCol="0" anchor="t"/>
          <a:lstStyle/>
          <a:p>
            <a:pPr marL="0" indent="0" algn="l">
              <a:lnSpc>
                <a:spcPts val="2431"/>
              </a:lnSpc>
              <a:buNone/>
            </a:pPr>
            <a:r>
              <a:rPr lang="en-US" sz="1519" dirty="0">
                <a:solidFill>
                  <a:srgbClr val="272525"/>
                </a:solidFill>
                <a:latin typeface="Eudoxus Sans" pitchFamily="34" charset="0"/>
                <a:ea typeface="Eudoxus Sans" pitchFamily="34" charset="-122"/>
                <a:cs typeface="Eudoxus Sans" pitchFamily="34" charset="-120"/>
              </a:rPr>
              <a:t>Organize users into groups and apply Azure MFA policies based on their roles, locations, or other organizational attributes to streamline management and enforcement.</a:t>
            </a:r>
            <a:endParaRPr lang="en-US" sz="1519" dirty="0"/>
          </a:p>
        </p:txBody>
      </p:sp>
      <p:pic>
        <p:nvPicPr>
          <p:cNvPr id="12" name="Image 4" descr="preencoded.png"/>
          <p:cNvPicPr>
            <a:picLocks noChangeAspect="1"/>
          </p:cNvPicPr>
          <p:nvPr/>
        </p:nvPicPr>
        <p:blipFill>
          <a:blip r:embed="rId7"/>
          <a:stretch>
            <a:fillRect/>
          </a:stretch>
        </p:blipFill>
        <p:spPr>
          <a:xfrm>
            <a:off x="7459861" y="3835241"/>
            <a:ext cx="482322" cy="482322"/>
          </a:xfrm>
          <a:prstGeom prst="rect">
            <a:avLst/>
          </a:prstGeom>
        </p:spPr>
      </p:pic>
      <p:sp>
        <p:nvSpPr>
          <p:cNvPr id="13" name="Text 6"/>
          <p:cNvSpPr/>
          <p:nvPr/>
        </p:nvSpPr>
        <p:spPr>
          <a:xfrm>
            <a:off x="7459861" y="4510445"/>
            <a:ext cx="2417802" cy="602933"/>
          </a:xfrm>
          <a:prstGeom prst="rect">
            <a:avLst/>
          </a:prstGeom>
          <a:noFill/>
          <a:ln/>
        </p:spPr>
        <p:txBody>
          <a:bodyPr wrap="square" rtlCol="0" anchor="t"/>
          <a:lstStyle/>
          <a:p>
            <a:pPr marL="0" indent="0" algn="l">
              <a:lnSpc>
                <a:spcPts val="2374"/>
              </a:lnSpc>
              <a:buNone/>
            </a:pPr>
            <a:r>
              <a:rPr lang="en-US" sz="1899" b="1" dirty="0">
                <a:solidFill>
                  <a:srgbClr val="272525"/>
                </a:solidFill>
                <a:latin typeface="p22-mackinac-pro" pitchFamily="34" charset="0"/>
                <a:ea typeface="p22-mackinac-pro" pitchFamily="34" charset="-122"/>
                <a:cs typeface="p22-mackinac-pro" pitchFamily="34" charset="-120"/>
              </a:rPr>
              <a:t>Reporting and Auditing</a:t>
            </a:r>
            <a:endParaRPr lang="en-US" sz="1899" dirty="0"/>
          </a:p>
        </p:txBody>
      </p:sp>
      <p:sp>
        <p:nvSpPr>
          <p:cNvPr id="14" name="Text 7"/>
          <p:cNvSpPr/>
          <p:nvPr/>
        </p:nvSpPr>
        <p:spPr>
          <a:xfrm>
            <a:off x="7459861" y="5229106"/>
            <a:ext cx="2417802" cy="2468880"/>
          </a:xfrm>
          <a:prstGeom prst="rect">
            <a:avLst/>
          </a:prstGeom>
          <a:noFill/>
          <a:ln/>
        </p:spPr>
        <p:txBody>
          <a:bodyPr wrap="square" rtlCol="0" anchor="t"/>
          <a:lstStyle/>
          <a:p>
            <a:pPr marL="0" indent="0" algn="l">
              <a:lnSpc>
                <a:spcPts val="2431"/>
              </a:lnSpc>
              <a:buNone/>
            </a:pPr>
            <a:r>
              <a:rPr lang="en-US" sz="1519" dirty="0">
                <a:solidFill>
                  <a:srgbClr val="272525"/>
                </a:solidFill>
                <a:latin typeface="Eudoxus Sans" pitchFamily="34" charset="0"/>
                <a:ea typeface="Eudoxus Sans" pitchFamily="34" charset="-122"/>
                <a:cs typeface="Eudoxus Sans" pitchFamily="34" charset="-120"/>
              </a:rPr>
              <a:t>Generate detailed reports on Azure MFA usage, authentication activities, and security incidents to monitor compliance, identify trends, and optimize the implementation.</a:t>
            </a:r>
            <a:endParaRPr lang="en-US" sz="1519" dirty="0"/>
          </a:p>
        </p:txBody>
      </p:sp>
      <p:pic>
        <p:nvPicPr>
          <p:cNvPr id="15" name="Image 5" descr="preencoded.png"/>
          <p:cNvPicPr>
            <a:picLocks noChangeAspect="1"/>
          </p:cNvPicPr>
          <p:nvPr/>
        </p:nvPicPr>
        <p:blipFill>
          <a:blip r:embed="rId8"/>
          <a:stretch>
            <a:fillRect/>
          </a:stretch>
        </p:blipFill>
        <p:spPr>
          <a:xfrm>
            <a:off x="10166985" y="3835241"/>
            <a:ext cx="482322" cy="482322"/>
          </a:xfrm>
          <a:prstGeom prst="rect">
            <a:avLst/>
          </a:prstGeom>
        </p:spPr>
      </p:pic>
      <p:sp>
        <p:nvSpPr>
          <p:cNvPr id="16" name="Text 8"/>
          <p:cNvSpPr/>
          <p:nvPr/>
        </p:nvSpPr>
        <p:spPr>
          <a:xfrm>
            <a:off x="10166985" y="4510445"/>
            <a:ext cx="2411611" cy="301466"/>
          </a:xfrm>
          <a:prstGeom prst="rect">
            <a:avLst/>
          </a:prstGeom>
          <a:noFill/>
          <a:ln/>
        </p:spPr>
        <p:txBody>
          <a:bodyPr wrap="none" rtlCol="0" anchor="t"/>
          <a:lstStyle/>
          <a:p>
            <a:pPr marL="0" indent="0" algn="l">
              <a:lnSpc>
                <a:spcPts val="2374"/>
              </a:lnSpc>
              <a:buNone/>
            </a:pPr>
            <a:r>
              <a:rPr lang="en-US" sz="1899" b="1" dirty="0">
                <a:solidFill>
                  <a:srgbClr val="272525"/>
                </a:solidFill>
                <a:latin typeface="p22-mackinac-pro" pitchFamily="34" charset="0"/>
                <a:ea typeface="p22-mackinac-pro" pitchFamily="34" charset="-122"/>
                <a:cs typeface="p22-mackinac-pro" pitchFamily="34" charset="-120"/>
              </a:rPr>
              <a:t>User Support</a:t>
            </a:r>
            <a:endParaRPr lang="en-US" sz="1899" dirty="0"/>
          </a:p>
        </p:txBody>
      </p:sp>
      <p:sp>
        <p:nvSpPr>
          <p:cNvPr id="17" name="Text 9"/>
          <p:cNvSpPr/>
          <p:nvPr/>
        </p:nvSpPr>
        <p:spPr>
          <a:xfrm>
            <a:off x="10166985" y="4927640"/>
            <a:ext cx="2417802" cy="2160270"/>
          </a:xfrm>
          <a:prstGeom prst="rect">
            <a:avLst/>
          </a:prstGeom>
          <a:noFill/>
          <a:ln/>
        </p:spPr>
        <p:txBody>
          <a:bodyPr wrap="square" rtlCol="0" anchor="t"/>
          <a:lstStyle/>
          <a:p>
            <a:pPr marL="0" indent="0" algn="l">
              <a:lnSpc>
                <a:spcPts val="2431"/>
              </a:lnSpc>
              <a:buNone/>
            </a:pPr>
            <a:r>
              <a:rPr lang="en-US" sz="1519" dirty="0">
                <a:solidFill>
                  <a:srgbClr val="272525"/>
                </a:solidFill>
                <a:latin typeface="Eudoxus Sans" pitchFamily="34" charset="0"/>
                <a:ea typeface="Eudoxus Sans" pitchFamily="34" charset="-122"/>
                <a:cs typeface="Eudoxus Sans" pitchFamily="34" charset="-120"/>
              </a:rPr>
              <a:t>Provide dedicated support resources, such as a self-service portal or IT helpdesk, to assist users with Azure MFA-related issues and facilitate a smooth user experience.</a:t>
            </a:r>
            <a:endParaRPr lang="en-US" sz="151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391960"/>
            <a:ext cx="7244834"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Troubleshooting Azure MFA Issues</a:t>
            </a:r>
            <a:endParaRPr lang="en-US" sz="3402" dirty="0"/>
          </a:p>
        </p:txBody>
      </p:sp>
      <p:pic>
        <p:nvPicPr>
          <p:cNvPr id="6" name="Image 2" descr="preencoded.png"/>
          <p:cNvPicPr>
            <a:picLocks noChangeAspect="1"/>
          </p:cNvPicPr>
          <p:nvPr/>
        </p:nvPicPr>
        <p:blipFill>
          <a:blip r:embed="rId5"/>
          <a:stretch>
            <a:fillRect/>
          </a:stretch>
        </p:blipFill>
        <p:spPr>
          <a:xfrm>
            <a:off x="6091238" y="2191226"/>
            <a:ext cx="864037" cy="1548765"/>
          </a:xfrm>
          <a:prstGeom prst="rect">
            <a:avLst/>
          </a:prstGeom>
        </p:spPr>
      </p:pic>
      <p:sp>
        <p:nvSpPr>
          <p:cNvPr id="7" name="Text 2"/>
          <p:cNvSpPr/>
          <p:nvPr/>
        </p:nvSpPr>
        <p:spPr>
          <a:xfrm>
            <a:off x="7214473" y="2363986"/>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Connectivity Issues</a:t>
            </a:r>
            <a:endParaRPr lang="en-US" sz="1701" dirty="0"/>
          </a:p>
        </p:txBody>
      </p:sp>
      <p:sp>
        <p:nvSpPr>
          <p:cNvPr id="8" name="Text 3"/>
          <p:cNvSpPr/>
          <p:nvPr/>
        </p:nvSpPr>
        <p:spPr>
          <a:xfrm>
            <a:off x="7214473" y="2737485"/>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users have a stable internet connection to successfully authenticate with Azure MFA. Troubleshoot any network or firewall-related problems that may be preventing MFA requests from being processed.</a:t>
            </a:r>
            <a:endParaRPr lang="en-US" sz="1361" dirty="0"/>
          </a:p>
        </p:txBody>
      </p:sp>
      <p:pic>
        <p:nvPicPr>
          <p:cNvPr id="9" name="Image 3" descr="preencoded.png"/>
          <p:cNvPicPr>
            <a:picLocks noChangeAspect="1"/>
          </p:cNvPicPr>
          <p:nvPr/>
        </p:nvPicPr>
        <p:blipFill>
          <a:blip r:embed="rId6"/>
          <a:stretch>
            <a:fillRect/>
          </a:stretch>
        </p:blipFill>
        <p:spPr>
          <a:xfrm>
            <a:off x="6091238" y="3739991"/>
            <a:ext cx="864037" cy="1548765"/>
          </a:xfrm>
          <a:prstGeom prst="rect">
            <a:avLst/>
          </a:prstGeom>
        </p:spPr>
      </p:pic>
      <p:sp>
        <p:nvSpPr>
          <p:cNvPr id="10" name="Text 4"/>
          <p:cNvSpPr/>
          <p:nvPr/>
        </p:nvSpPr>
        <p:spPr>
          <a:xfrm>
            <a:off x="7214473" y="3912751"/>
            <a:ext cx="3377803"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Method Failures</a:t>
            </a:r>
            <a:endParaRPr lang="en-US" sz="1701" dirty="0"/>
          </a:p>
        </p:txBody>
      </p:sp>
      <p:sp>
        <p:nvSpPr>
          <p:cNvPr id="11" name="Text 5"/>
          <p:cNvSpPr/>
          <p:nvPr/>
        </p:nvSpPr>
        <p:spPr>
          <a:xfrm>
            <a:off x="7214473" y="4286250"/>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Investigate issues with specific authentication methods, such as SMS or push notifications, and provide users with alternative options or guide them through the re-enrollment process.</a:t>
            </a:r>
            <a:endParaRPr lang="en-US" sz="1361" dirty="0"/>
          </a:p>
        </p:txBody>
      </p:sp>
      <p:pic>
        <p:nvPicPr>
          <p:cNvPr id="12" name="Image 4" descr="preencoded.png"/>
          <p:cNvPicPr>
            <a:picLocks noChangeAspect="1"/>
          </p:cNvPicPr>
          <p:nvPr/>
        </p:nvPicPr>
        <p:blipFill>
          <a:blip r:embed="rId7"/>
          <a:stretch>
            <a:fillRect/>
          </a:stretch>
        </p:blipFill>
        <p:spPr>
          <a:xfrm>
            <a:off x="6091238" y="5288756"/>
            <a:ext cx="864037" cy="1548765"/>
          </a:xfrm>
          <a:prstGeom prst="rect">
            <a:avLst/>
          </a:prstGeom>
        </p:spPr>
      </p:pic>
      <p:sp>
        <p:nvSpPr>
          <p:cNvPr id="13" name="Text 6"/>
          <p:cNvSpPr/>
          <p:nvPr/>
        </p:nvSpPr>
        <p:spPr>
          <a:xfrm>
            <a:off x="7214473" y="5461516"/>
            <a:ext cx="243590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Enrollment Errors</a:t>
            </a:r>
            <a:endParaRPr lang="en-US" sz="1701" dirty="0"/>
          </a:p>
        </p:txBody>
      </p:sp>
      <p:sp>
        <p:nvSpPr>
          <p:cNvPr id="14" name="Text 7"/>
          <p:cNvSpPr/>
          <p:nvPr/>
        </p:nvSpPr>
        <p:spPr>
          <a:xfrm>
            <a:off x="7214473" y="5835015"/>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Assist users who encounter problems during the initial enrollment process, ensuring they can successfully set up their preferred authentication methods and gain access to the required resources.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672036"/>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672036"/>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Reporting and Monitoring Azure MFA Usage</a:t>
            </a:r>
            <a:endParaRPr lang="en-US" sz="3402" dirty="0"/>
          </a:p>
        </p:txBody>
      </p:sp>
      <p:sp>
        <p:nvSpPr>
          <p:cNvPr id="6" name="Shape 2"/>
          <p:cNvSpPr/>
          <p:nvPr/>
        </p:nvSpPr>
        <p:spPr>
          <a:xfrm>
            <a:off x="604837" y="1814513"/>
            <a:ext cx="7934325" cy="6382345"/>
          </a:xfrm>
          <a:prstGeom prst="roundRect">
            <a:avLst>
              <a:gd name="adj" fmla="val 1137"/>
            </a:avLst>
          </a:prstGeom>
          <a:noFill/>
          <a:ln w="7620">
            <a:solidFill>
              <a:srgbClr val="000000">
                <a:alpha val="8000"/>
              </a:srgbClr>
            </a:solidFill>
            <a:prstDash val="solid"/>
          </a:ln>
        </p:spPr>
      </p:sp>
      <p:sp>
        <p:nvSpPr>
          <p:cNvPr id="7" name="Shape 3"/>
          <p:cNvSpPr/>
          <p:nvPr/>
        </p:nvSpPr>
        <p:spPr>
          <a:xfrm>
            <a:off x="612458" y="1822132"/>
            <a:ext cx="7918252" cy="498991"/>
          </a:xfrm>
          <a:prstGeom prst="rect">
            <a:avLst/>
          </a:prstGeom>
          <a:solidFill>
            <a:srgbClr val="FFFFFF">
              <a:alpha val="4000"/>
            </a:srgbClr>
          </a:solidFill>
          <a:ln/>
        </p:spPr>
      </p:sp>
      <p:sp>
        <p:nvSpPr>
          <p:cNvPr id="8" name="Text 4"/>
          <p:cNvSpPr/>
          <p:nvPr/>
        </p:nvSpPr>
        <p:spPr>
          <a:xfrm>
            <a:off x="786051" y="1933337"/>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Metric</a:t>
            </a:r>
            <a:endParaRPr lang="en-US" sz="1361" dirty="0"/>
          </a:p>
        </p:txBody>
      </p:sp>
      <p:sp>
        <p:nvSpPr>
          <p:cNvPr id="9" name="Text 5"/>
          <p:cNvSpPr/>
          <p:nvPr/>
        </p:nvSpPr>
        <p:spPr>
          <a:xfrm>
            <a:off x="3429000" y="1933337"/>
            <a:ext cx="228600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Description</a:t>
            </a:r>
            <a:endParaRPr lang="en-US" sz="1361" dirty="0"/>
          </a:p>
        </p:txBody>
      </p:sp>
      <p:sp>
        <p:nvSpPr>
          <p:cNvPr id="10" name="Text 6"/>
          <p:cNvSpPr/>
          <p:nvPr/>
        </p:nvSpPr>
        <p:spPr>
          <a:xfrm>
            <a:off x="6068139" y="1933337"/>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Importance</a:t>
            </a:r>
            <a:endParaRPr lang="en-US" sz="1361" dirty="0"/>
          </a:p>
        </p:txBody>
      </p:sp>
      <p:sp>
        <p:nvSpPr>
          <p:cNvPr id="11" name="Shape 7"/>
          <p:cNvSpPr/>
          <p:nvPr/>
        </p:nvSpPr>
        <p:spPr>
          <a:xfrm>
            <a:off x="612458" y="2321123"/>
            <a:ext cx="7918252" cy="1605320"/>
          </a:xfrm>
          <a:prstGeom prst="rect">
            <a:avLst/>
          </a:prstGeom>
          <a:solidFill>
            <a:srgbClr val="000000">
              <a:alpha val="4000"/>
            </a:srgbClr>
          </a:solidFill>
          <a:ln/>
        </p:spPr>
      </p:sp>
      <p:sp>
        <p:nvSpPr>
          <p:cNvPr id="12" name="Text 8"/>
          <p:cNvSpPr/>
          <p:nvPr/>
        </p:nvSpPr>
        <p:spPr>
          <a:xfrm>
            <a:off x="786051" y="2432328"/>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Authentication Attempts</a:t>
            </a:r>
            <a:endParaRPr lang="en-US" sz="1361" dirty="0"/>
          </a:p>
        </p:txBody>
      </p:sp>
      <p:sp>
        <p:nvSpPr>
          <p:cNvPr id="13" name="Text 9"/>
          <p:cNvSpPr/>
          <p:nvPr/>
        </p:nvSpPr>
        <p:spPr>
          <a:xfrm>
            <a:off x="3429000" y="2432328"/>
            <a:ext cx="228600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Track the number of successful and failed authentication attempts, including the methods used.</a:t>
            </a:r>
            <a:endParaRPr lang="en-US" sz="1361" dirty="0"/>
          </a:p>
        </p:txBody>
      </p:sp>
      <p:sp>
        <p:nvSpPr>
          <p:cNvPr id="14" name="Text 10"/>
          <p:cNvSpPr/>
          <p:nvPr/>
        </p:nvSpPr>
        <p:spPr>
          <a:xfrm>
            <a:off x="6068139" y="2432328"/>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Identify security trends, optimize authentication policies, and detect potential breaches.</a:t>
            </a:r>
            <a:endParaRPr lang="en-US" sz="1361" dirty="0"/>
          </a:p>
        </p:txBody>
      </p:sp>
      <p:sp>
        <p:nvSpPr>
          <p:cNvPr id="15" name="Shape 11"/>
          <p:cNvSpPr/>
          <p:nvPr/>
        </p:nvSpPr>
        <p:spPr>
          <a:xfrm>
            <a:off x="612458" y="3926443"/>
            <a:ext cx="7918252" cy="1328737"/>
          </a:xfrm>
          <a:prstGeom prst="rect">
            <a:avLst/>
          </a:prstGeom>
          <a:solidFill>
            <a:srgbClr val="FFFFFF">
              <a:alpha val="4000"/>
            </a:srgbClr>
          </a:solidFill>
          <a:ln/>
        </p:spPr>
      </p:sp>
      <p:sp>
        <p:nvSpPr>
          <p:cNvPr id="16" name="Text 12"/>
          <p:cNvSpPr/>
          <p:nvPr/>
        </p:nvSpPr>
        <p:spPr>
          <a:xfrm>
            <a:off x="786051" y="4037648"/>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User Activity</a:t>
            </a:r>
            <a:endParaRPr lang="en-US" sz="1361" dirty="0"/>
          </a:p>
        </p:txBody>
      </p:sp>
      <p:sp>
        <p:nvSpPr>
          <p:cNvPr id="17" name="Text 13"/>
          <p:cNvSpPr/>
          <p:nvPr/>
        </p:nvSpPr>
        <p:spPr>
          <a:xfrm>
            <a:off x="3429000" y="4037648"/>
            <a:ext cx="228600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Monitor user sign-in behavior, including locations, devices, and applications accessed.</a:t>
            </a:r>
            <a:endParaRPr lang="en-US" sz="1361" dirty="0"/>
          </a:p>
        </p:txBody>
      </p:sp>
      <p:sp>
        <p:nvSpPr>
          <p:cNvPr id="18" name="Text 14"/>
          <p:cNvSpPr/>
          <p:nvPr/>
        </p:nvSpPr>
        <p:spPr>
          <a:xfrm>
            <a:off x="6068139" y="4037648"/>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compliance, detect suspicious activities, and assess the impact of Azure MFA implementation.</a:t>
            </a:r>
            <a:endParaRPr lang="en-US" sz="1361" dirty="0"/>
          </a:p>
        </p:txBody>
      </p:sp>
      <p:sp>
        <p:nvSpPr>
          <p:cNvPr id="19" name="Shape 15"/>
          <p:cNvSpPr/>
          <p:nvPr/>
        </p:nvSpPr>
        <p:spPr>
          <a:xfrm>
            <a:off x="612458" y="5255181"/>
            <a:ext cx="7918252" cy="1328737"/>
          </a:xfrm>
          <a:prstGeom prst="rect">
            <a:avLst/>
          </a:prstGeom>
          <a:solidFill>
            <a:srgbClr val="000000">
              <a:alpha val="4000"/>
            </a:srgbClr>
          </a:solidFill>
          <a:ln/>
        </p:spPr>
      </p:sp>
      <p:sp>
        <p:nvSpPr>
          <p:cNvPr id="20" name="Text 16"/>
          <p:cNvSpPr/>
          <p:nvPr/>
        </p:nvSpPr>
        <p:spPr>
          <a:xfrm>
            <a:off x="786051" y="5366385"/>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Fraud Detection</a:t>
            </a:r>
            <a:endParaRPr lang="en-US" sz="1361" dirty="0"/>
          </a:p>
        </p:txBody>
      </p:sp>
      <p:sp>
        <p:nvSpPr>
          <p:cNvPr id="21" name="Text 17"/>
          <p:cNvSpPr/>
          <p:nvPr/>
        </p:nvSpPr>
        <p:spPr>
          <a:xfrm>
            <a:off x="3429000" y="5366385"/>
            <a:ext cx="228600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Analyze reports on fraudulent sign-in attempts and user-reported incidents.</a:t>
            </a:r>
            <a:endParaRPr lang="en-US" sz="1361" dirty="0"/>
          </a:p>
        </p:txBody>
      </p:sp>
      <p:sp>
        <p:nvSpPr>
          <p:cNvPr id="22" name="Text 18"/>
          <p:cNvSpPr/>
          <p:nvPr/>
        </p:nvSpPr>
        <p:spPr>
          <a:xfrm>
            <a:off x="6068139" y="5366385"/>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Quickly respond to security incidents, improve fraud detection capabilities, and enhance user trust.</a:t>
            </a:r>
            <a:endParaRPr lang="en-US" sz="1361" dirty="0"/>
          </a:p>
        </p:txBody>
      </p:sp>
      <p:sp>
        <p:nvSpPr>
          <p:cNvPr id="23" name="Shape 19"/>
          <p:cNvSpPr/>
          <p:nvPr/>
        </p:nvSpPr>
        <p:spPr>
          <a:xfrm>
            <a:off x="612458" y="6583918"/>
            <a:ext cx="7918252" cy="1605320"/>
          </a:xfrm>
          <a:prstGeom prst="rect">
            <a:avLst/>
          </a:prstGeom>
          <a:solidFill>
            <a:srgbClr val="FFFFFF">
              <a:alpha val="4000"/>
            </a:srgbClr>
          </a:solidFill>
          <a:ln/>
        </p:spPr>
      </p:sp>
      <p:sp>
        <p:nvSpPr>
          <p:cNvPr id="24" name="Text 20"/>
          <p:cNvSpPr/>
          <p:nvPr/>
        </p:nvSpPr>
        <p:spPr>
          <a:xfrm>
            <a:off x="786051" y="6695123"/>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Adoption Rates</a:t>
            </a:r>
            <a:endParaRPr lang="en-US" sz="1361" dirty="0"/>
          </a:p>
        </p:txBody>
      </p:sp>
      <p:sp>
        <p:nvSpPr>
          <p:cNvPr id="25" name="Text 21"/>
          <p:cNvSpPr/>
          <p:nvPr/>
        </p:nvSpPr>
        <p:spPr>
          <a:xfrm>
            <a:off x="3429000" y="6695123"/>
            <a:ext cx="228600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Track user enrollment and engagement with Azure MFA, including opt-out rates.</a:t>
            </a:r>
            <a:endParaRPr lang="en-US" sz="1361" dirty="0"/>
          </a:p>
        </p:txBody>
      </p:sp>
      <p:sp>
        <p:nvSpPr>
          <p:cNvPr id="26" name="Text 22"/>
          <p:cNvSpPr/>
          <p:nvPr/>
        </p:nvSpPr>
        <p:spPr>
          <a:xfrm>
            <a:off x="6068139" y="6695123"/>
            <a:ext cx="228981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Measure the success of your Azure MFA rollout, identify areas for improvement, and promote best practices.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834271"/>
            <a:ext cx="129023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Securing Access to Azure Resources with Azure MFA</a:t>
            </a:r>
            <a:endParaRPr lang="en-US" sz="4860" dirty="0"/>
          </a:p>
        </p:txBody>
      </p:sp>
      <p:sp>
        <p:nvSpPr>
          <p:cNvPr id="5" name="Text 2"/>
          <p:cNvSpPr/>
          <p:nvPr/>
        </p:nvSpPr>
        <p:spPr>
          <a:xfrm>
            <a:off x="864037" y="2994422"/>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Azure AD-Integrated Applications</a:t>
            </a:r>
            <a:endParaRPr lang="en-US" sz="2430" dirty="0"/>
          </a:p>
        </p:txBody>
      </p:sp>
      <p:sp>
        <p:nvSpPr>
          <p:cNvPr id="6" name="Text 3"/>
          <p:cNvSpPr/>
          <p:nvPr/>
        </p:nvSpPr>
        <p:spPr>
          <a:xfrm>
            <a:off x="864037" y="401276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Azure MFA can be seamlessly integrated with various Azure AD-connected applications, including Office 365, Azure Portal, and custom web apps, to enforce multi-factor authentication and protect sensitive data and resources.</a:t>
            </a:r>
            <a:endParaRPr lang="en-US" sz="1944" dirty="0"/>
          </a:p>
        </p:txBody>
      </p:sp>
      <p:sp>
        <p:nvSpPr>
          <p:cNvPr id="7" name="Text 4"/>
          <p:cNvSpPr/>
          <p:nvPr/>
        </p:nvSpPr>
        <p:spPr>
          <a:xfrm>
            <a:off x="5372695" y="2994422"/>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Hybrid and On-Premises Resources</a:t>
            </a:r>
            <a:endParaRPr lang="en-US" sz="2430" dirty="0"/>
          </a:p>
        </p:txBody>
      </p:sp>
      <p:sp>
        <p:nvSpPr>
          <p:cNvPr id="8" name="Text 5"/>
          <p:cNvSpPr/>
          <p:nvPr/>
        </p:nvSpPr>
        <p:spPr>
          <a:xfrm>
            <a:off x="5372695" y="401276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Azure MFA can also be extended to secure access to on-premises applications and resources, such as virtual private networks (VPNs), remote desktop services, and legacy systems, ensuring a consistent security posture across your IT infrastructure.</a:t>
            </a:r>
            <a:endParaRPr lang="en-US" sz="1944" dirty="0"/>
          </a:p>
        </p:txBody>
      </p:sp>
      <p:sp>
        <p:nvSpPr>
          <p:cNvPr id="9" name="Text 6"/>
          <p:cNvSpPr/>
          <p:nvPr/>
        </p:nvSpPr>
        <p:spPr>
          <a:xfrm>
            <a:off x="9881354" y="2994422"/>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Privileged Access Management</a:t>
            </a:r>
            <a:endParaRPr lang="en-US" sz="2430" dirty="0"/>
          </a:p>
        </p:txBody>
      </p:sp>
      <p:sp>
        <p:nvSpPr>
          <p:cNvPr id="10" name="Text 7"/>
          <p:cNvSpPr/>
          <p:nvPr/>
        </p:nvSpPr>
        <p:spPr>
          <a:xfrm>
            <a:off x="9881354" y="401276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Require Azure MFA for users with elevated privileges, such as global administrators or security specialists, to add an extra layer of protection for your most sensitive and critical resources, preventing unauthorized access and abuse of power.</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1323</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3</cp:revision>
  <dcterms:created xsi:type="dcterms:W3CDTF">2024-07-20T08:24:43Z</dcterms:created>
  <dcterms:modified xsi:type="dcterms:W3CDTF">2024-07-20T08:29:07Z</dcterms:modified>
</cp:coreProperties>
</file>